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18" r:id="rId5"/>
    <p:sldMasterId id="2147483707" r:id="rId6"/>
    <p:sldMasterId id="2147483729" r:id="rId7"/>
    <p:sldMasterId id="2147483739" r:id="rId8"/>
    <p:sldMasterId id="2147483749" r:id="rId9"/>
  </p:sldMasterIdLst>
  <p:notesMasterIdLst>
    <p:notesMasterId r:id="rId26"/>
  </p:notesMasterIdLst>
  <p:handoutMasterIdLst>
    <p:handoutMasterId r:id="rId27"/>
  </p:handoutMasterIdLst>
  <p:sldIdLst>
    <p:sldId id="256" r:id="rId10"/>
    <p:sldId id="257" r:id="rId11"/>
    <p:sldId id="274" r:id="rId12"/>
    <p:sldId id="275" r:id="rId13"/>
    <p:sldId id="276" r:id="rId14"/>
    <p:sldId id="279" r:id="rId15"/>
    <p:sldId id="281" r:id="rId16"/>
    <p:sldId id="284" r:id="rId17"/>
    <p:sldId id="280" r:id="rId18"/>
    <p:sldId id="282" r:id="rId19"/>
    <p:sldId id="285" r:id="rId20"/>
    <p:sldId id="287" r:id="rId21"/>
    <p:sldId id="290" r:id="rId22"/>
    <p:sldId id="291" r:id="rId23"/>
    <p:sldId id="289" r:id="rId24"/>
    <p:sldId id="292" r:id="rId25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CEC"/>
    <a:srgbClr val="739BE7"/>
    <a:srgbClr val="7999C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02952-46A0-4E43-AB73-B6108474405B}" v="174" dt="2022-09-28T07:34:58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9" autoAdjust="0"/>
    <p:restoredTop sz="94389" autoAdjust="0"/>
  </p:normalViewPr>
  <p:slideViewPr>
    <p:cSldViewPr snapToGrid="0">
      <p:cViewPr varScale="1">
        <p:scale>
          <a:sx n="151" d="100"/>
          <a:sy n="151" d="100"/>
        </p:scale>
        <p:origin x="1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6-48E0-96FE-5441133E935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6-48E0-96FE-5441133E935F}"/>
              </c:ext>
            </c:extLst>
          </c:dPt>
          <c:cat>
            <c:strRef>
              <c:f>Feuil1!$A$2:$A$3</c:f>
              <c:strCache>
                <c:ptCount val="2"/>
                <c:pt idx="0">
                  <c:v>Footballeur</c:v>
                </c:pt>
                <c:pt idx="1">
                  <c:v>Citoyen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3604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C-4880-9E42-93F682C00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91958863"/>
        <c:axId val="1491959823"/>
      </c:barChart>
      <c:catAx>
        <c:axId val="14919588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1959823"/>
        <c:crosses val="autoZero"/>
        <c:auto val="1"/>
        <c:lblAlgn val="ctr"/>
        <c:lblOffset val="100"/>
        <c:noMultiLvlLbl val="0"/>
      </c:catAx>
      <c:valAx>
        <c:axId val="149195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1958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39619FB-12F9-261B-BD36-884B0AEF6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F0F9B4-0115-1367-0B3D-126F24242D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9F01F-AD06-450D-B7EC-84DFB772ABBA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619899-F460-20B1-C847-54DF584C7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5A1F33-BC50-D4F1-59D5-4E01C07AE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54554-90B4-4BAD-AD47-2FBFEBAA8C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263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5263380-8711-4FF7-A410-C8702D426F9F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09FB9EA-F47A-4084-8638-C772B4EA0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27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3144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907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0274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5494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82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1730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4930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286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2" y="1542534"/>
            <a:ext cx="8691312" cy="1531937"/>
          </a:xfrm>
        </p:spPr>
        <p:txBody>
          <a:bodyPr anchor="b">
            <a:normAutofit/>
          </a:bodyPr>
          <a:lstStyle>
            <a:lvl1pPr algn="l">
              <a:defRPr sz="4400">
                <a:latin typeface="Barlow ExtraBold" panose="000009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03" y="3223696"/>
            <a:ext cx="8691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583" y="6301212"/>
            <a:ext cx="374834" cy="4753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9D4319C-B593-ADE5-6D03-8419B8E961C7}"/>
              </a:ext>
            </a:extLst>
          </p:cNvPr>
          <p:cNvSpPr txBox="1"/>
          <p:nvPr userDrawn="1"/>
        </p:nvSpPr>
        <p:spPr>
          <a:xfrm>
            <a:off x="9801982" y="6369634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© </a:t>
            </a:r>
            <a:r>
              <a:rPr lang="fr-FR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Quadratic-labs</a:t>
            </a:r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 2022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601986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ED2A49-9828-F479-1EB8-EBE009C18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8756" y="382294"/>
            <a:ext cx="3023244" cy="6093412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C4037C-31E2-97BA-D5A8-E76967D43774}"/>
              </a:ext>
            </a:extLst>
          </p:cNvPr>
          <p:cNvCxnSpPr>
            <a:cxnSpLocks/>
          </p:cNvCxnSpPr>
          <p:nvPr userDrawn="1"/>
        </p:nvCxnSpPr>
        <p:spPr>
          <a:xfrm>
            <a:off x="261302" y="3162569"/>
            <a:ext cx="462303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6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2094401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fr-FR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1751552"/>
            <a:ext cx="0" cy="68569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Freeform 166">
            <a:extLst>
              <a:ext uri="{FF2B5EF4-FFF2-40B4-BE49-F238E27FC236}">
                <a16:creationId xmlns:a16="http://schemas.microsoft.com/office/drawing/2014/main" id="{6827224E-21BF-9551-0DD8-BA0391CC5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1758119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595AF5-3339-588B-0095-FC27AE2A1717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E37C383-A4D7-201D-7B91-A95A3FD80193}"/>
              </a:ext>
            </a:extLst>
          </p:cNvPr>
          <p:cNvSpPr txBox="1"/>
          <p:nvPr userDrawn="1"/>
        </p:nvSpPr>
        <p:spPr>
          <a:xfrm>
            <a:off x="788987" y="1756571"/>
            <a:ext cx="3406995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sz="2800" dirty="0"/>
              <a:t>Football en chiffres</a:t>
            </a:r>
          </a:p>
        </p:txBody>
      </p:sp>
    </p:spTree>
    <p:extLst>
      <p:ext uri="{BB962C8B-B14F-4D97-AF65-F5344CB8AC3E}">
        <p14:creationId xmlns:p14="http://schemas.microsoft.com/office/powerpoint/2010/main" val="237596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2829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66658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005445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6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1B6CDF-0D82-83CA-0FDF-9957C7039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9E18CD-A970-ED68-E146-82C1B9CBE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4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CE8110-6D62-0392-B40F-D73A0C77B9D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B22B096-616D-293F-751C-8A16AD0D1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AEF8434-09FB-C5A8-1F2E-53AA45D43B07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DAA96239-AB2D-7509-939B-19E1D1915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5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411717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82FEE67-3B15-A4A8-A25E-95B216D0CB8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461549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A9DF7C8-022A-0AC8-8B9D-EAC607AD9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9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8C0403-F99B-BAE0-D3A2-5C7ED359F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FDEA69D8-6815-D5D9-C70E-3BE9F1977712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010817FD-65C2-BD51-B503-E7EB35F27B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9844748-A315-E710-8621-4742845583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CAC786-E264-8380-CD68-4B9C4777CBB0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18B965-695F-EDE8-F0A1-8179E9E3291B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83653F-1E2D-CEC7-E374-44694EA56EC3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07953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4102469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593225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7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9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1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0844031-FBE1-4A65-39B5-2892F8676FE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F2A5468-BC9E-09AF-D327-A491F45B3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8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AF30529-FF07-8227-843C-1D2ED707CB7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DB30804-9E6C-C0EF-FC42-4887BD9B2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25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182F153-1F79-6F83-8B65-50FFDE9971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8EC9D0-0131-3370-3C73-009005F2C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03A25A71-158D-FD92-80B0-11CD012B46A4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7999CB"/>
          </a:solidFill>
          <a:ln w="12700">
            <a:solidFill>
              <a:srgbClr val="7999CB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CAEDC4A4-0CBE-9E45-E540-35A7C8BEB1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F2049144-405F-972C-233A-446F6DA656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1BB8FA-90F2-892E-03A3-7FE463E9F69D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15A46-EA45-B754-9BF2-8E21EAD99618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3DE01E6-8978-4DC6-9800-CAA00FA4652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1463698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818692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382630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4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4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6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7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A53192B-8BD6-6726-4278-48EE00184B8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B452D40-B120-2F7D-3E91-96FB1FA69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2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B85D11-7921-2F57-CE5E-2A04763E7A3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D72C3D1-697B-A0A9-FE62-A57AB672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3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60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E1C7F381-816E-F7C1-8A61-4B2A7B1F3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2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BDA153-13C7-5784-058D-DC599A60F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E3BBE564-42A2-DB0D-B318-D7A4E45A066A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1AC8A69D-9705-F466-B5E8-A053F61841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0AE0E3A9-6A0C-51F2-C851-E0D0AD9CE6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91C181-CE0E-149F-C844-77FA94484175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462C82-D864-5F9B-A17C-279C62B974D0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49D35D-DE22-6807-792D-3B63D3867E4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2368472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664143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80200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86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9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81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5BB695-EEB6-742B-30B3-6AA30895627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6EC8E6D-952E-FD35-D14F-316354B50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46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D38BBD-9CDA-E298-5E9B-8F992B86CB4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1852688-F93C-3C49-E9A4-18D05AEE7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86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880E9E7-8361-29BD-F2BB-8EB3576B4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9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DB1914-3774-7E83-4069-15015EBF6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A4D0E4F1-58AB-8B26-5EED-6BE168A09661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accent4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F8C716A8-818C-FCAA-4969-30FA2D89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F852C60-49A3-C8FA-E178-967D63F52F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FB333B-C4E7-91BC-6632-4CE03EF954AB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BF50E1-FB1E-14F4-1E26-E8E0285F2733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1166C0-0F2B-90A9-9926-15CFB2273FCF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4082787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50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B681ACF-FA26-087B-39B8-FA4932F45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55" y="318530"/>
            <a:ext cx="705473" cy="8947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2ED326-CA4B-6823-69DB-9A1B539A6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6F778B6-DC9E-62AD-26AC-0539E11B38D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5C0D3AD-0BC8-DB6B-4A5B-82074F681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09/05/2023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6E56D9F-7B7F-A565-3C03-CCD82244166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7C0AFE54-F831-A132-E5EA-6CA0A1FB9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09/05/2023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49015D69-2D82-8738-6EB6-03B931772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2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59" r:id="rId9"/>
    <p:sldLayoutId id="2147483728" r:id="rId10"/>
    <p:sldLayoutId id="214748376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6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60" r:id="rId9"/>
    <p:sldLayoutId id="214748371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69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61" r:id="rId9"/>
    <p:sldLayoutId id="214748373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62" r:id="rId9"/>
    <p:sldLayoutId id="214748374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09/05/2023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6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63" r:id="rId9"/>
    <p:sldLayoutId id="21474837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chart" Target="../charts/char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e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.e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1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emf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2.xml"/><Relationship Id="rId7" Type="http://schemas.openxmlformats.org/officeDocument/2006/relationships/chart" Target="../charts/char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E37B7-2073-3841-058F-530AB3480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1" y="1542534"/>
            <a:ext cx="10403155" cy="1531937"/>
          </a:xfrm>
        </p:spPr>
        <p:txBody>
          <a:bodyPr>
            <a:noAutofit/>
          </a:bodyPr>
          <a:lstStyle/>
          <a:p>
            <a:r>
              <a:rPr lang="fr-FR" sz="3200" dirty="0"/>
              <a:t>Et si les données issues de jeux vidéo pouvaient permettre de dénicher la prochaine pépite du football ? ​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131E63-5690-EDE0-8C0D-EA0D3056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Bouhou Aymen</a:t>
            </a:r>
          </a:p>
          <a:p>
            <a:r>
              <a:rPr lang="fr-FR" sz="2000" dirty="0" err="1"/>
              <a:t>Quadratic</a:t>
            </a:r>
            <a:r>
              <a:rPr lang="fr-FR" sz="2000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1480300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323D58-DB5F-15BD-F80E-93E7382F29F8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homme, mâle&#10;&#10;Description générée automatiquement">
            <a:extLst>
              <a:ext uri="{FF2B5EF4-FFF2-40B4-BE49-F238E27FC236}">
                <a16:creationId xmlns:a16="http://schemas.microsoft.com/office/drawing/2014/main" id="{3A286FFE-2526-1CB0-1BA2-9298149A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2" y="1047750"/>
            <a:ext cx="4762500" cy="47625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E60F61FC-603D-0CBD-0B55-750B4E05031B}"/>
              </a:ext>
            </a:extLst>
          </p:cNvPr>
          <p:cNvSpPr txBox="1">
            <a:spLocks/>
          </p:cNvSpPr>
          <p:nvPr/>
        </p:nvSpPr>
        <p:spPr>
          <a:xfrm>
            <a:off x="4696278" y="1919287"/>
            <a:ext cx="7509291" cy="30194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Barlow" panose="00000500000000000000" pitchFamily="2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3200">
                <a:solidFill>
                  <a:srgbClr val="374151"/>
                </a:solidFill>
                <a:latin typeface="Söhne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fr-FR" dirty="0"/>
              <a:t> Attaquant</a:t>
            </a:r>
          </a:p>
          <a:p>
            <a:pPr lvl="1"/>
            <a:r>
              <a:rPr lang="fr-FR" dirty="0"/>
              <a:t> 21 ans</a:t>
            </a:r>
          </a:p>
          <a:p>
            <a:pPr lvl="1"/>
            <a:r>
              <a:rPr lang="fr-FR" dirty="0"/>
              <a:t> 50 buts / saison</a:t>
            </a:r>
          </a:p>
          <a:p>
            <a:pPr lvl="1"/>
            <a:r>
              <a:rPr lang="fr-FR" dirty="0"/>
              <a:t> 34,02 km/h</a:t>
            </a:r>
          </a:p>
          <a:p>
            <a:pPr lvl="1"/>
            <a:r>
              <a:rPr lang="fr-FR" dirty="0"/>
              <a:t> 1,94m</a:t>
            </a:r>
          </a:p>
          <a:p>
            <a:pPr lvl="1"/>
            <a:r>
              <a:rPr lang="fr-FR" dirty="0"/>
              <a:t> 60 M </a:t>
            </a:r>
            <a:r>
              <a:rPr lang="en-US" dirty="0"/>
              <a:t>€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1069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-1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/>
        </p:nvGraphicFramePr>
        <p:xfrm>
          <a:off x="5919422" y="2767572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Sous-titre 4">
            <a:extLst>
              <a:ext uri="{FF2B5EF4-FFF2-40B4-BE49-F238E27FC236}">
                <a16:creationId xmlns:a16="http://schemas.microsoft.com/office/drawing/2014/main" id="{7C8BEA19-66B8-43B8-11F3-A441E9DF44D3}"/>
              </a:ext>
            </a:extLst>
          </p:cNvPr>
          <p:cNvSpPr txBox="1">
            <a:spLocks/>
          </p:cNvSpPr>
          <p:nvPr/>
        </p:nvSpPr>
        <p:spPr>
          <a:xfrm>
            <a:off x="708120" y="2841517"/>
            <a:ext cx="6853821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Comment peut-on recourir à la science des données pour recruter de jeunes joueurs?</a:t>
            </a:r>
          </a:p>
        </p:txBody>
      </p:sp>
      <p:pic>
        <p:nvPicPr>
          <p:cNvPr id="3" name="Image 2" descr="Une image contenant personne, boire&#10;&#10;Description générée automatiquement">
            <a:extLst>
              <a:ext uri="{FF2B5EF4-FFF2-40B4-BE49-F238E27FC236}">
                <a16:creationId xmlns:a16="http://schemas.microsoft.com/office/drawing/2014/main" id="{FC387C36-A927-6431-F259-B32F6CB78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28" y="1519236"/>
            <a:ext cx="3640485" cy="3819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377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cravate, homme, costume&#10;&#10;Description générée automatiquement">
            <a:extLst>
              <a:ext uri="{FF2B5EF4-FFF2-40B4-BE49-F238E27FC236}">
                <a16:creationId xmlns:a16="http://schemas.microsoft.com/office/drawing/2014/main" id="{EB224A28-1CD6-EAC7-5ACE-9935FDE12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3" y="772643"/>
            <a:ext cx="1971116" cy="1971116"/>
          </a:xfrm>
          <a:prstGeom prst="rect">
            <a:avLst/>
          </a:prstGeom>
        </p:spPr>
      </p:pic>
      <p:pic>
        <p:nvPicPr>
          <p:cNvPr id="9" name="Image 8" descr="Une image contenant personne, costume, homme, intérieur&#10;&#10;Description générée automatiquement">
            <a:extLst>
              <a:ext uri="{FF2B5EF4-FFF2-40B4-BE49-F238E27FC236}">
                <a16:creationId xmlns:a16="http://schemas.microsoft.com/office/drawing/2014/main" id="{7604E17E-2122-B83F-BDE2-2AFB1ED55D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4"/>
          <a:stretch/>
        </p:blipFill>
        <p:spPr>
          <a:xfrm>
            <a:off x="889933" y="3667125"/>
            <a:ext cx="2381250" cy="19711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A2486C2-ED41-6FB8-891D-4EAE4E7732EC}"/>
              </a:ext>
            </a:extLst>
          </p:cNvPr>
          <p:cNvSpPr txBox="1"/>
          <p:nvPr/>
        </p:nvSpPr>
        <p:spPr>
          <a:xfrm>
            <a:off x="5703346" y="772643"/>
            <a:ext cx="621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 err="1">
                <a:latin typeface="CMBX12"/>
              </a:rPr>
              <a:t>Predicting</a:t>
            </a:r>
            <a:r>
              <a:rPr lang="fr-FR" sz="1800" b="0" i="0" u="none" strike="noStrike" baseline="0" dirty="0">
                <a:latin typeface="CMBX12"/>
              </a:rPr>
              <a:t> the </a:t>
            </a:r>
            <a:r>
              <a:rPr lang="fr-FR" sz="1800" b="0" i="0" u="none" strike="noStrike" baseline="0" dirty="0" err="1">
                <a:latin typeface="CMBX12"/>
              </a:rPr>
              <a:t>Potentialof</a:t>
            </a:r>
            <a:r>
              <a:rPr lang="fr-FR" sz="1800" b="0" i="0" u="none" strike="noStrike" baseline="0" dirty="0">
                <a:latin typeface="CMBX12"/>
              </a:rPr>
              <a:t> Professional Soccer </a:t>
            </a:r>
            <a:r>
              <a:rPr lang="fr-FR" sz="1800" b="0" i="0" u="none" strike="noStrike" baseline="0" dirty="0" err="1">
                <a:latin typeface="CMBX12"/>
              </a:rPr>
              <a:t>Players</a:t>
            </a:r>
            <a:r>
              <a:rPr lang="fr-FR" sz="1800" b="0" i="0" u="none" strike="noStrike" baseline="0" dirty="0">
                <a:latin typeface="CMBX12"/>
              </a:rPr>
              <a:t> (2017)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F73E2-9C96-BFF0-1AC3-061522A42134}"/>
              </a:ext>
            </a:extLst>
          </p:cNvPr>
          <p:cNvSpPr txBox="1"/>
          <p:nvPr/>
        </p:nvSpPr>
        <p:spPr>
          <a:xfrm>
            <a:off x="1049920" y="592516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u="none" strike="noStrike" baseline="0" dirty="0">
                <a:latin typeface="CMR10"/>
              </a:rPr>
              <a:t>Tom </a:t>
            </a:r>
            <a:r>
              <a:rPr lang="fr-FR" sz="1800" b="0" i="0" u="none" strike="noStrike" baseline="0" dirty="0" err="1">
                <a:latin typeface="CMR10"/>
              </a:rPr>
              <a:t>Decroos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81D705-4759-6758-397C-7FBEA055A502}"/>
              </a:ext>
            </a:extLst>
          </p:cNvPr>
          <p:cNvSpPr txBox="1"/>
          <p:nvPr/>
        </p:nvSpPr>
        <p:spPr>
          <a:xfrm>
            <a:off x="1049920" y="3006209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u="none" strike="noStrike" baseline="0" dirty="0">
                <a:latin typeface="CMR10"/>
              </a:rPr>
              <a:t>Ruben </a:t>
            </a:r>
            <a:r>
              <a:rPr lang="fr-FR" sz="1800" b="0" i="0" u="none" strike="noStrike" baseline="0" dirty="0" err="1">
                <a:latin typeface="CMR10"/>
              </a:rPr>
              <a:t>Vroonen</a:t>
            </a:r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D54523-4510-AB9F-3723-C5EA69B6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70" y="3914979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433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8" name="Image 7" descr="Une image contenant personne, homme, costume, pose&#10;&#10;Description générée automatiquement">
            <a:extLst>
              <a:ext uri="{FF2B5EF4-FFF2-40B4-BE49-F238E27FC236}">
                <a16:creationId xmlns:a16="http://schemas.microsoft.com/office/drawing/2014/main" id="{226AA10C-BCA6-257B-07E6-50378201BC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b="10177"/>
          <a:stretch/>
        </p:blipFill>
        <p:spPr>
          <a:xfrm>
            <a:off x="1286101" y="1033464"/>
            <a:ext cx="2057853" cy="1933573"/>
          </a:xfrm>
          <a:prstGeom prst="rect">
            <a:avLst/>
          </a:prstGeom>
        </p:spPr>
      </p:pic>
      <p:pic>
        <p:nvPicPr>
          <p:cNvPr id="12" name="Image 11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4B0AF735-DB35-E1A7-3E6C-315A7F1F8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4" y="4000501"/>
            <a:ext cx="1819274" cy="18192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15B6F9-5CC2-63AC-2441-A790646B2B41}"/>
              </a:ext>
            </a:extLst>
          </p:cNvPr>
          <p:cNvSpPr txBox="1"/>
          <p:nvPr/>
        </p:nvSpPr>
        <p:spPr>
          <a:xfrm>
            <a:off x="5320574" y="1020423"/>
            <a:ext cx="6212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MBX12"/>
              </a:rPr>
              <a:t>Predict the Value of Football Players Using FIFA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Video Game Data and Machine Learning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Techniques (2022)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51A46-451F-1202-43F3-58F236D4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91296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E1ECBD-A319-24B5-B92C-938565DA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520" y="2610286"/>
            <a:ext cx="1768616" cy="70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AFE2AD6-A46D-DB4C-C6FA-00ADE2D70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76" y="4067274"/>
            <a:ext cx="1844260" cy="184426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EE44A37-0D29-FE7D-9BBD-E628612440DB}"/>
              </a:ext>
            </a:extLst>
          </p:cNvPr>
          <p:cNvCxnSpPr>
            <a:stCxn id="1026" idx="2"/>
          </p:cNvCxnSpPr>
          <p:nvPr/>
        </p:nvCxnSpPr>
        <p:spPr>
          <a:xfrm>
            <a:off x="7018130" y="3429000"/>
            <a:ext cx="786168" cy="74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FD51621-E68E-D00B-0DF4-A09570772286}"/>
              </a:ext>
            </a:extLst>
          </p:cNvPr>
          <p:cNvCxnSpPr>
            <a:cxnSpLocks/>
          </p:cNvCxnSpPr>
          <p:nvPr/>
        </p:nvCxnSpPr>
        <p:spPr>
          <a:xfrm flipH="1">
            <a:off x="9821514" y="3429000"/>
            <a:ext cx="741713" cy="74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90FAF30-2AC3-A888-7161-FAFA447A6F4F}"/>
              </a:ext>
            </a:extLst>
          </p:cNvPr>
          <p:cNvSpPr txBox="1"/>
          <p:nvPr/>
        </p:nvSpPr>
        <p:spPr>
          <a:xfrm>
            <a:off x="1410154" y="5969555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Sakir</a:t>
            </a:r>
            <a:r>
              <a:rPr lang="fr-FR" dirty="0"/>
              <a:t> </a:t>
            </a:r>
            <a:r>
              <a:rPr lang="fr-FR" dirty="0" err="1"/>
              <a:t>Tasdemir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48DE96B-6AA8-76C4-CFB5-DF15B8BD63FE}"/>
              </a:ext>
            </a:extLst>
          </p:cNvPr>
          <p:cNvSpPr txBox="1"/>
          <p:nvPr/>
        </p:nvSpPr>
        <p:spPr>
          <a:xfrm>
            <a:off x="1410154" y="3050600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Mustafa Al-</a:t>
            </a:r>
            <a:r>
              <a:rPr lang="fr-FR" dirty="0" err="1"/>
              <a:t>asadi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025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8" name="Image 7" descr="Une image contenant personne, homme, costume, pose&#10;&#10;Description générée automatiquement">
            <a:extLst>
              <a:ext uri="{FF2B5EF4-FFF2-40B4-BE49-F238E27FC236}">
                <a16:creationId xmlns:a16="http://schemas.microsoft.com/office/drawing/2014/main" id="{226AA10C-BCA6-257B-07E6-50378201BC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b="10177"/>
          <a:stretch/>
        </p:blipFill>
        <p:spPr>
          <a:xfrm>
            <a:off x="1286101" y="1033464"/>
            <a:ext cx="2057853" cy="1933573"/>
          </a:xfrm>
          <a:prstGeom prst="rect">
            <a:avLst/>
          </a:prstGeom>
        </p:spPr>
      </p:pic>
      <p:pic>
        <p:nvPicPr>
          <p:cNvPr id="12" name="Image 11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4B0AF735-DB35-E1A7-3E6C-315A7F1F8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4" y="4000501"/>
            <a:ext cx="1819274" cy="18192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15B6F9-5CC2-63AC-2441-A790646B2B41}"/>
              </a:ext>
            </a:extLst>
          </p:cNvPr>
          <p:cNvSpPr txBox="1"/>
          <p:nvPr/>
        </p:nvSpPr>
        <p:spPr>
          <a:xfrm>
            <a:off x="5320574" y="1020423"/>
            <a:ext cx="6212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MBX12"/>
              </a:rPr>
              <a:t>Predict the Value of Football Players Using FIFA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Video Game Data and Machine Learning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Techniques (2022)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FE2AD6-A46D-DB4C-C6FA-00ADE2D70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27" y="3429000"/>
            <a:ext cx="1844260" cy="184426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02FE18-8BFB-104D-7854-1C92A5AEF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08" y="3419932"/>
            <a:ext cx="1700203" cy="170020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604717-4CD7-ECB3-0FB2-F8911A113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33" y="3347903"/>
            <a:ext cx="1844260" cy="1844260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511C20E-8E79-5182-A5C4-ACE843C11DDE}"/>
              </a:ext>
            </a:extLst>
          </p:cNvPr>
          <p:cNvSpPr/>
          <p:nvPr/>
        </p:nvSpPr>
        <p:spPr>
          <a:xfrm>
            <a:off x="7110187" y="4351130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65409E0-8F54-30D1-089A-6527F035B43C}"/>
              </a:ext>
            </a:extLst>
          </p:cNvPr>
          <p:cNvSpPr/>
          <p:nvPr/>
        </p:nvSpPr>
        <p:spPr>
          <a:xfrm>
            <a:off x="9655067" y="4351130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D04B0D-9551-55C1-BDAD-16BC0163EC24}"/>
              </a:ext>
            </a:extLst>
          </p:cNvPr>
          <p:cNvSpPr txBox="1"/>
          <p:nvPr/>
        </p:nvSpPr>
        <p:spPr>
          <a:xfrm>
            <a:off x="1410154" y="3050600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Mustafa Al-</a:t>
            </a:r>
            <a:r>
              <a:rPr lang="fr-FR" dirty="0" err="1"/>
              <a:t>asadi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FF6B2F-C281-1F13-0B6B-079A976E8849}"/>
              </a:ext>
            </a:extLst>
          </p:cNvPr>
          <p:cNvSpPr txBox="1"/>
          <p:nvPr/>
        </p:nvSpPr>
        <p:spPr>
          <a:xfrm>
            <a:off x="1410154" y="5969555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Sakir</a:t>
            </a:r>
            <a:r>
              <a:rPr lang="fr-FR" dirty="0"/>
              <a:t> </a:t>
            </a:r>
            <a:r>
              <a:rPr lang="fr-FR" dirty="0" err="1"/>
              <a:t>Tasdemir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81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Image 1" descr="Une image contenant personne, homme, intérieur, sourire&#10;&#10;Description générée automatiquement">
            <a:extLst>
              <a:ext uri="{FF2B5EF4-FFF2-40B4-BE49-F238E27FC236}">
                <a16:creationId xmlns:a16="http://schemas.microsoft.com/office/drawing/2014/main" id="{0FA236EC-0C46-A993-F0B9-510015B0A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638430"/>
            <a:ext cx="2457450" cy="2413567"/>
          </a:xfrm>
          <a:prstGeom prst="rect">
            <a:avLst/>
          </a:prstGeom>
        </p:spPr>
      </p:pic>
      <p:pic>
        <p:nvPicPr>
          <p:cNvPr id="7" name="Image 6" descr="Une image contenant homme, personne, résistant, veste&#10;&#10;Description générée automatiquement">
            <a:extLst>
              <a:ext uri="{FF2B5EF4-FFF2-40B4-BE49-F238E27FC236}">
                <a16:creationId xmlns:a16="http://schemas.microsoft.com/office/drawing/2014/main" id="{E7E0940E-8983-BFEC-8128-0F6AABE24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396" y="3717719"/>
            <a:ext cx="2419350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CE1117-01AB-B646-D034-9C60BAA2E983}"/>
              </a:ext>
            </a:extLst>
          </p:cNvPr>
          <p:cNvSpPr txBox="1"/>
          <p:nvPr/>
        </p:nvSpPr>
        <p:spPr>
          <a:xfrm>
            <a:off x="1067254" y="772643"/>
            <a:ext cx="621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BX12"/>
              </a:rPr>
              <a:t>Estimating transfer fees of professional footballers using advanced performance metrics and machine learning (2022)</a:t>
            </a:r>
            <a:endParaRPr lang="fr-FR" dirty="0"/>
          </a:p>
        </p:txBody>
      </p:sp>
      <p:pic>
        <p:nvPicPr>
          <p:cNvPr id="1026" name="Picture 2" descr="InStat Football Scout – Applications sur Google Play">
            <a:extLst>
              <a:ext uri="{FF2B5EF4-FFF2-40B4-BE49-F238E27FC236}">
                <a16:creationId xmlns:a16="http://schemas.microsoft.com/office/drawing/2014/main" id="{EFA81506-D11F-89C9-D457-F3F01FFE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54" y="23439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679BA-0105-93A4-5D7E-E0B91D5D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68" y="2531733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6F69C3-E394-6873-36B6-EEA70A2B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97" y="2501252"/>
            <a:ext cx="1768616" cy="70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AD2804-CDB9-9E04-8FCF-1E4A3A53A7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75" y="4292975"/>
            <a:ext cx="1844260" cy="184426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C3047A1-7B8E-71DA-1E3C-DE5EF49F99E7}"/>
              </a:ext>
            </a:extLst>
          </p:cNvPr>
          <p:cNvCxnSpPr/>
          <p:nvPr/>
        </p:nvCxnSpPr>
        <p:spPr>
          <a:xfrm>
            <a:off x="2042483" y="3606395"/>
            <a:ext cx="786168" cy="74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A26FA01-F09C-8A40-18DE-BC41348C1BF5}"/>
              </a:ext>
            </a:extLst>
          </p:cNvPr>
          <p:cNvCxnSpPr>
            <a:cxnSpLocks/>
          </p:cNvCxnSpPr>
          <p:nvPr/>
        </p:nvCxnSpPr>
        <p:spPr>
          <a:xfrm flipH="1">
            <a:off x="5039359" y="3529671"/>
            <a:ext cx="814499" cy="74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32F6A76-A2AB-A728-0E28-CEB9E71B9A18}"/>
              </a:ext>
            </a:extLst>
          </p:cNvPr>
          <p:cNvCxnSpPr>
            <a:cxnSpLocks/>
          </p:cNvCxnSpPr>
          <p:nvPr/>
        </p:nvCxnSpPr>
        <p:spPr>
          <a:xfrm>
            <a:off x="3934005" y="3554077"/>
            <a:ext cx="0" cy="73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CAC5F3D-1C9C-D15B-A448-3BB7615370BC}"/>
              </a:ext>
            </a:extLst>
          </p:cNvPr>
          <p:cNvSpPr txBox="1"/>
          <p:nvPr/>
        </p:nvSpPr>
        <p:spPr>
          <a:xfrm>
            <a:off x="8948171" y="324433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Ian G. McHale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9C2B50-75D6-E16E-CCE7-DC5181C59826}"/>
              </a:ext>
            </a:extLst>
          </p:cNvPr>
          <p:cNvSpPr txBox="1"/>
          <p:nvPr/>
        </p:nvSpPr>
        <p:spPr>
          <a:xfrm>
            <a:off x="9190946" y="613851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Benjamin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Holmes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7270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Image 1" descr="Une image contenant personne, homme, intérieur, sourire&#10;&#10;Description générée automatiquement">
            <a:extLst>
              <a:ext uri="{FF2B5EF4-FFF2-40B4-BE49-F238E27FC236}">
                <a16:creationId xmlns:a16="http://schemas.microsoft.com/office/drawing/2014/main" id="{0FA236EC-0C46-A993-F0B9-510015B0A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638430"/>
            <a:ext cx="2457450" cy="2413567"/>
          </a:xfrm>
          <a:prstGeom prst="rect">
            <a:avLst/>
          </a:prstGeom>
        </p:spPr>
      </p:pic>
      <p:pic>
        <p:nvPicPr>
          <p:cNvPr id="7" name="Image 6" descr="Une image contenant homme, personne, résistant, veste&#10;&#10;Description générée automatiquement">
            <a:extLst>
              <a:ext uri="{FF2B5EF4-FFF2-40B4-BE49-F238E27FC236}">
                <a16:creationId xmlns:a16="http://schemas.microsoft.com/office/drawing/2014/main" id="{E7E0940E-8983-BFEC-8128-0F6AABE24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3690427"/>
            <a:ext cx="2419350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CE1117-01AB-B646-D034-9C60BAA2E983}"/>
              </a:ext>
            </a:extLst>
          </p:cNvPr>
          <p:cNvSpPr txBox="1"/>
          <p:nvPr/>
        </p:nvSpPr>
        <p:spPr>
          <a:xfrm>
            <a:off x="1067254" y="772643"/>
            <a:ext cx="621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BX12"/>
              </a:rPr>
              <a:t>Estimating transfer fees of professional footballers using advanced performance metrics and machine learning (2022)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6DA9A5-05D9-B0D8-C976-0C8D8E902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7" y="3133094"/>
            <a:ext cx="1844260" cy="1844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BB473D9-9D45-EC56-FC36-84866A4DD7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98" y="3124026"/>
            <a:ext cx="1700203" cy="1700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B370BE-A92D-C388-D07C-2C109F866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3" y="3051997"/>
            <a:ext cx="1844260" cy="1844260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8C3AAC8-1674-B303-E6C3-36F65007928A}"/>
              </a:ext>
            </a:extLst>
          </p:cNvPr>
          <p:cNvSpPr/>
          <p:nvPr/>
        </p:nvSpPr>
        <p:spPr>
          <a:xfrm>
            <a:off x="2377177" y="4055224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CB12E78-15CB-110A-4BC2-1B9697B65203}"/>
              </a:ext>
            </a:extLst>
          </p:cNvPr>
          <p:cNvSpPr/>
          <p:nvPr/>
        </p:nvSpPr>
        <p:spPr>
          <a:xfrm>
            <a:off x="4922057" y="4055224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E5FBEAD-8D60-1149-9F8D-F16E89450142}"/>
              </a:ext>
            </a:extLst>
          </p:cNvPr>
          <p:cNvSpPr txBox="1"/>
          <p:nvPr/>
        </p:nvSpPr>
        <p:spPr>
          <a:xfrm>
            <a:off x="9047167" y="324433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Ian G. McHale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40FB5C7-5178-327D-BD33-6EFF9096C04C}"/>
              </a:ext>
            </a:extLst>
          </p:cNvPr>
          <p:cNvSpPr txBox="1"/>
          <p:nvPr/>
        </p:nvSpPr>
        <p:spPr>
          <a:xfrm>
            <a:off x="9152846" y="6137069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Benjamin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Holmes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947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74151"/>
                </a:solidFill>
                <a:latin typeface="Söhne"/>
              </a:rPr>
              <a:t>L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'essor du football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394655892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5214" y="1109436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Neymar JR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50CB1-726A-4F7E-A67D-FC5B3BD20DA1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AECDDE6-01F5-289A-48EE-C3CCCC620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6280212" y="1635541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C Barcelona Logo PNG transparents - StickPNG">
            <a:extLst>
              <a:ext uri="{FF2B5EF4-FFF2-40B4-BE49-F238E27FC236}">
                <a16:creationId xmlns:a16="http://schemas.microsoft.com/office/drawing/2014/main" id="{38B2FCC5-7309-EC57-F506-48DD2DAB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42" y="2229647"/>
            <a:ext cx="1182140" cy="119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49E36067-E4D0-4323-81AA-18426E467C59}"/>
              </a:ext>
            </a:extLst>
          </p:cNvPr>
          <p:cNvSpPr/>
          <p:nvPr/>
        </p:nvSpPr>
        <p:spPr>
          <a:xfrm>
            <a:off x="2522138" y="2613879"/>
            <a:ext cx="1038487" cy="43088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2" name="Picture 6" descr="Logo Paris St Germain PNG transparents - StickPNG">
            <a:extLst>
              <a:ext uri="{FF2B5EF4-FFF2-40B4-BE49-F238E27FC236}">
                <a16:creationId xmlns:a16="http://schemas.microsoft.com/office/drawing/2014/main" id="{DEABBE80-ED0A-7F39-3FBB-CA1296FF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28" y="2263839"/>
            <a:ext cx="1182140" cy="11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FC57A7-3CBB-EE24-8573-987775F86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70" y="4187085"/>
            <a:ext cx="1095070" cy="109507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39607B7-9D65-C4E9-ACA2-DBEC1AF9DCC0}"/>
              </a:ext>
            </a:extLst>
          </p:cNvPr>
          <p:cNvSpPr txBox="1"/>
          <p:nvPr/>
        </p:nvSpPr>
        <p:spPr>
          <a:xfrm>
            <a:off x="1416720" y="4636586"/>
            <a:ext cx="2296918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222 </a:t>
            </a:r>
            <a:r>
              <a:rPr lang="de-DE" altLang="de-DE" sz="2800" spc="300" dirty="0" err="1"/>
              <a:t>Millions</a:t>
            </a:r>
            <a:endParaRPr lang="de-DE" altLang="de-DE" sz="2800" spc="3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E0807FE-6643-15FB-40FB-844B5BCA5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21505"/>
          <a:stretch/>
        </p:blipFill>
        <p:spPr bwMode="auto">
          <a:xfrm>
            <a:off x="-7316377" y="1745594"/>
            <a:ext cx="4407317" cy="4351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A2729A21-A23E-A19A-CE3D-BA63E4F6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70710" y="181117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BC99E60-5D5B-4BD7-0CE0-C6000B3974C9}"/>
              </a:ext>
            </a:extLst>
          </p:cNvPr>
          <p:cNvSpPr txBox="1"/>
          <p:nvPr/>
        </p:nvSpPr>
        <p:spPr>
          <a:xfrm>
            <a:off x="5433050" y="955546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Paul Pogba</a:t>
            </a:r>
          </a:p>
        </p:txBody>
      </p:sp>
      <p:pic>
        <p:nvPicPr>
          <p:cNvPr id="3076" name="Picture 4" descr="Juventus Logo PNG Transparent &amp; SVG Vector - Freebie Supply">
            <a:extLst>
              <a:ext uri="{FF2B5EF4-FFF2-40B4-BE49-F238E27FC236}">
                <a16:creationId xmlns:a16="http://schemas.microsoft.com/office/drawing/2014/main" id="{D785828E-FCEB-89D4-24A5-43DAF437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924" y="1866397"/>
            <a:ext cx="686067" cy="12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go Manchester United PNG transparents - StickPNG">
            <a:extLst>
              <a:ext uri="{FF2B5EF4-FFF2-40B4-BE49-F238E27FC236}">
                <a16:creationId xmlns:a16="http://schemas.microsoft.com/office/drawing/2014/main" id="{60F5A098-795F-BD34-E134-EC27208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12" y="1910791"/>
            <a:ext cx="1269404" cy="128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8A9575C-B99B-8081-34BF-FA22AC34884D}"/>
              </a:ext>
            </a:extLst>
          </p:cNvPr>
          <p:cNvSpPr/>
          <p:nvPr/>
        </p:nvSpPr>
        <p:spPr>
          <a:xfrm>
            <a:off x="7728058" y="2337654"/>
            <a:ext cx="1038487" cy="43088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2298FC8-CAC0-AF91-427E-36D4E96E8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21505"/>
          <a:stretch/>
        </p:blipFill>
        <p:spPr bwMode="auto">
          <a:xfrm>
            <a:off x="614536" y="1753442"/>
            <a:ext cx="4407317" cy="4351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ED75F1C-4A99-CF38-5C95-65CCCD4E0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195" y="3688210"/>
            <a:ext cx="1095070" cy="1095070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A2612D15-9017-985B-5045-733673CA43FA}"/>
              </a:ext>
            </a:extLst>
          </p:cNvPr>
          <p:cNvSpPr txBox="1"/>
          <p:nvPr/>
        </p:nvSpPr>
        <p:spPr>
          <a:xfrm>
            <a:off x="6926045" y="4137711"/>
            <a:ext cx="2296918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105 </a:t>
            </a:r>
            <a:r>
              <a:rPr lang="de-DE" altLang="de-DE" sz="2800" spc="300" dirty="0" err="1"/>
              <a:t>Millions</a:t>
            </a:r>
            <a:endParaRPr lang="de-DE" altLang="de-DE" sz="2800" spc="300" dirty="0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D18DC34-0FF0-5674-119C-F3B4625F344B}"/>
              </a:ext>
            </a:extLst>
          </p:cNvPr>
          <p:cNvSpPr txBox="1"/>
          <p:nvPr/>
        </p:nvSpPr>
        <p:spPr>
          <a:xfrm>
            <a:off x="7389991" y="5520097"/>
            <a:ext cx="157025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2800" spc="300" dirty="0"/>
              <a:t>211%</a:t>
            </a:r>
          </a:p>
        </p:txBody>
      </p:sp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732F5E60-0236-7157-ACF2-B421D3F3BBB7}"/>
              </a:ext>
            </a:extLst>
          </p:cNvPr>
          <p:cNvSpPr/>
          <p:nvPr/>
        </p:nvSpPr>
        <p:spPr>
          <a:xfrm>
            <a:off x="8960246" y="5427109"/>
            <a:ext cx="483012" cy="52387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6686370" y="239238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222 M €</a:t>
            </a:r>
            <a:endParaRPr lang="de-DE" altLang="de-DE" sz="2400" dirty="0"/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0863452-3ED4-A5F0-E42C-CDD7B76E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48933" y="177641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90F3A667-7114-734F-9D92-44E8477BF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703673" y="1832710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0E993D0-D985-C554-108B-71D2766BDEB6}"/>
              </a:ext>
            </a:extLst>
          </p:cNvPr>
          <p:cNvSpPr txBox="1"/>
          <p:nvPr/>
        </p:nvSpPr>
        <p:spPr>
          <a:xfrm>
            <a:off x="5421214" y="926181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Neymar JR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88BCA70-E916-A9AF-BA2F-9E7C03B4281F}"/>
              </a:ext>
            </a:extLst>
          </p:cNvPr>
          <p:cNvSpPr txBox="1"/>
          <p:nvPr/>
        </p:nvSpPr>
        <p:spPr>
          <a:xfrm>
            <a:off x="6686370" y="3038651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28.7 M € / An</a:t>
            </a:r>
            <a:endParaRPr lang="de-DE" altLang="de-DE" sz="2400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F28B35E8-AF30-10DE-C22F-2ECC8065A746}"/>
              </a:ext>
            </a:extLst>
          </p:cNvPr>
          <p:cNvSpPr txBox="1"/>
          <p:nvPr/>
        </p:nvSpPr>
        <p:spPr>
          <a:xfrm>
            <a:off x="6686370" y="368491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2.39 M € / </a:t>
            </a:r>
            <a:r>
              <a:rPr lang="fr-FR" sz="2400" dirty="0"/>
              <a:t>Mois</a:t>
            </a:r>
            <a:endParaRPr lang="fr-FR" altLang="de-DE" sz="24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AB43B1C-9D04-00A1-B6E1-D29ABFB22EB9}"/>
              </a:ext>
            </a:extLst>
          </p:cNvPr>
          <p:cNvSpPr txBox="1"/>
          <p:nvPr/>
        </p:nvSpPr>
        <p:spPr>
          <a:xfrm>
            <a:off x="6686370" y="4331181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80 K € / Jour</a:t>
            </a:r>
            <a:endParaRPr lang="de-DE" altLang="de-DE" sz="2400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D1BAE4DC-1616-320F-4008-1E89BDA477F8}"/>
              </a:ext>
            </a:extLst>
          </p:cNvPr>
          <p:cNvSpPr txBox="1"/>
          <p:nvPr/>
        </p:nvSpPr>
        <p:spPr>
          <a:xfrm>
            <a:off x="6661379" y="497744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76 K  € / An</a:t>
            </a:r>
            <a:endParaRPr lang="de-DE" altLang="de-DE" sz="24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7623A60-D8C5-DB54-A3F7-EE988ED07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15" y="2297289"/>
            <a:ext cx="460206" cy="46020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9A4DAB1-54DE-1B8C-044A-F67E69038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2972105"/>
            <a:ext cx="456895" cy="456895"/>
          </a:xfrm>
          <a:prstGeom prst="rect">
            <a:avLst/>
          </a:prstGeom>
        </p:spPr>
      </p:pic>
      <p:pic>
        <p:nvPicPr>
          <p:cNvPr id="30" name="Image 29" descr="Une image contenant texte, clipart, graphique vectoriel&#10;&#10;Description générée automatiquement">
            <a:extLst>
              <a:ext uri="{FF2B5EF4-FFF2-40B4-BE49-F238E27FC236}">
                <a16:creationId xmlns:a16="http://schemas.microsoft.com/office/drawing/2014/main" id="{F29FC563-9C7F-2C4A-2F79-A9335F6101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27" y="3606879"/>
            <a:ext cx="447369" cy="44736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690B416-C400-901B-2325-FC4A08391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4243964"/>
            <a:ext cx="460565" cy="460565"/>
          </a:xfrm>
          <a:prstGeom prst="rect">
            <a:avLst/>
          </a:prstGeom>
        </p:spPr>
      </p:pic>
      <p:pic>
        <p:nvPicPr>
          <p:cNvPr id="36" name="Image 35" descr="Une image contenant texte, trousse de secours&#10;&#10;Description générée automatiquement">
            <a:extLst>
              <a:ext uri="{FF2B5EF4-FFF2-40B4-BE49-F238E27FC236}">
                <a16:creationId xmlns:a16="http://schemas.microsoft.com/office/drawing/2014/main" id="{0D3BDAE3-C83A-EA0F-03C2-8D98FD0E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4869212"/>
            <a:ext cx="484710" cy="484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0863452-3ED4-A5F0-E42C-CDD7B76E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48933" y="177641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16FD1B-05AD-51C9-A18A-9FA5F51D7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758" y="1372733"/>
            <a:ext cx="4162425" cy="4162425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68EA5B2B-90B8-4BA1-DDD6-A491A1A2969C}"/>
              </a:ext>
            </a:extLst>
          </p:cNvPr>
          <p:cNvSpPr txBox="1"/>
          <p:nvPr/>
        </p:nvSpPr>
        <p:spPr>
          <a:xfrm>
            <a:off x="1073289" y="480223"/>
            <a:ext cx="4505325" cy="67710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4400" dirty="0"/>
              <a:t>68 000 € / </a:t>
            </a:r>
            <a:r>
              <a:rPr lang="fr-FR" sz="3200" dirty="0"/>
              <a:t>Semaine</a:t>
            </a:r>
            <a:endParaRPr lang="fr-FR" altLang="de-DE" sz="44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EB8A57BC-73B3-48FD-2B7D-C9C43542998C}"/>
              </a:ext>
            </a:extLst>
          </p:cNvPr>
          <p:cNvSpPr txBox="1"/>
          <p:nvPr/>
        </p:nvSpPr>
        <p:spPr>
          <a:xfrm>
            <a:off x="2944790" y="1448622"/>
            <a:ext cx="2489777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4800" dirty="0"/>
              <a:t>38 000 €</a:t>
            </a:r>
            <a:endParaRPr lang="de-DE" altLang="de-DE" sz="4800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A1A21CA-5C60-951D-BF5E-2C926FED70C2}"/>
              </a:ext>
            </a:extLst>
          </p:cNvPr>
          <p:cNvSpPr txBox="1"/>
          <p:nvPr/>
        </p:nvSpPr>
        <p:spPr>
          <a:xfrm>
            <a:off x="5205285" y="1510177"/>
            <a:ext cx="1950454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4000" dirty="0"/>
              <a:t>/</a:t>
            </a:r>
            <a:r>
              <a:rPr lang="en-US" altLang="de-DE" sz="3200" dirty="0"/>
              <a:t> An</a:t>
            </a:r>
            <a:endParaRPr lang="de-DE" altLang="de-DE" sz="48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0890EFFB-E264-3ED0-9B42-AF057C01BB48}"/>
              </a:ext>
            </a:extLst>
          </p:cNvPr>
          <p:cNvSpPr txBox="1"/>
          <p:nvPr/>
        </p:nvSpPr>
        <p:spPr>
          <a:xfrm>
            <a:off x="2996493" y="1056755"/>
            <a:ext cx="430053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200" dirty="0"/>
              <a:t>vs</a:t>
            </a:r>
            <a:endParaRPr lang="de-DE" altLang="de-DE" sz="4800" dirty="0"/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190713"/>
              </p:ext>
            </p:extLst>
          </p:nvPr>
        </p:nvGraphicFramePr>
        <p:xfrm>
          <a:off x="896711" y="2681847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Image 20">
            <a:extLst>
              <a:ext uri="{FF2B5EF4-FFF2-40B4-BE49-F238E27FC236}">
                <a16:creationId xmlns:a16="http://schemas.microsoft.com/office/drawing/2014/main" id="{A8461FD7-E670-657F-0A63-56A39701A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86" y="3892597"/>
            <a:ext cx="740737" cy="740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0401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Graphic spid="2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/>
        </p:nvGraphicFramePr>
        <p:xfrm>
          <a:off x="5919422" y="2767572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97F82AE8-77E2-461C-26C0-5B5C8279C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0" y="1505102"/>
            <a:ext cx="3847795" cy="3847795"/>
          </a:xfrm>
          <a:prstGeom prst="rect">
            <a:avLst/>
          </a:prstGeom>
        </p:spPr>
      </p:pic>
      <p:sp>
        <p:nvSpPr>
          <p:cNvPr id="7" name="Sous-titre 4">
            <a:extLst>
              <a:ext uri="{FF2B5EF4-FFF2-40B4-BE49-F238E27FC236}">
                <a16:creationId xmlns:a16="http://schemas.microsoft.com/office/drawing/2014/main" id="{813F5EC1-D4EA-D582-814A-356A650E15E1}"/>
              </a:ext>
            </a:extLst>
          </p:cNvPr>
          <p:cNvSpPr txBox="1">
            <a:spLocks/>
          </p:cNvSpPr>
          <p:nvPr/>
        </p:nvSpPr>
        <p:spPr>
          <a:xfrm>
            <a:off x="4682709" y="3063662"/>
            <a:ext cx="7509291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Pourquoi les joueurs de foot sont ils autant payés?</a:t>
            </a:r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id="{7C8BEA19-66B8-43B8-11F3-A441E9DF44D3}"/>
              </a:ext>
            </a:extLst>
          </p:cNvPr>
          <p:cNvSpPr txBox="1">
            <a:spLocks/>
          </p:cNvSpPr>
          <p:nvPr/>
        </p:nvSpPr>
        <p:spPr>
          <a:xfrm>
            <a:off x="5130385" y="2841517"/>
            <a:ext cx="7061616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Quelle est la voie d'accès pour pénétrer dans ce secteur et générer le plus de bénéfices?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04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1.4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323D58-DB5F-15BD-F80E-93E7382F29F8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050B02-962C-8B2B-7578-F2852ED5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91" y="1266825"/>
            <a:ext cx="5691753" cy="43243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2DE5DA-182C-CBEC-FE11-1FF74A9F2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30" y="2157565"/>
            <a:ext cx="2542870" cy="25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82AD7A-5D19-027E-F946-9B632A726830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8E4FEC50-7F7A-A95C-8EC0-C1E94F61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0" y="1176336"/>
            <a:ext cx="3532175" cy="4505325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8AA4C8BF-EE4A-39B7-8EA0-103F280D4661}"/>
              </a:ext>
            </a:extLst>
          </p:cNvPr>
          <p:cNvSpPr txBox="1">
            <a:spLocks/>
          </p:cNvSpPr>
          <p:nvPr/>
        </p:nvSpPr>
        <p:spPr>
          <a:xfrm>
            <a:off x="5262820" y="1919287"/>
            <a:ext cx="7509291" cy="301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J'ai besoin d'un attaquant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Jeune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Efficace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Rapide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Grand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Bon prix</a:t>
            </a:r>
          </a:p>
        </p:txBody>
      </p:sp>
    </p:spTree>
    <p:extLst>
      <p:ext uri="{BB962C8B-B14F-4D97-AF65-F5344CB8AC3E}">
        <p14:creationId xmlns:p14="http://schemas.microsoft.com/office/powerpoint/2010/main" val="43233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re de présentation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F974F250-F4D2-4F50-B1A3-6C2FA97B869A}"/>
    </a:ext>
  </a:extLst>
</a:theme>
</file>

<file path=ppt/theme/theme2.xml><?xml version="1.0" encoding="utf-8"?>
<a:theme xmlns:a="http://schemas.openxmlformats.org/drawingml/2006/main" name="Vert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D86EB7A5-CC77-4E54-B5A5-15FB553DEEDB}"/>
    </a:ext>
  </a:extLst>
</a:theme>
</file>

<file path=ppt/theme/theme3.xml><?xml version="1.0" encoding="utf-8"?>
<a:theme xmlns:a="http://schemas.openxmlformats.org/drawingml/2006/main" name="Mauv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4C266901-EAC1-454E-B19D-8CB324BF5776}"/>
    </a:ext>
  </a:extLst>
</a:theme>
</file>

<file path=ppt/theme/theme4.xml><?xml version="1.0" encoding="utf-8"?>
<a:theme xmlns:a="http://schemas.openxmlformats.org/drawingml/2006/main" name="Bleu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2C9E8948-45CB-4A85-A798-C8D784C51316}"/>
    </a:ext>
  </a:extLst>
</a:theme>
</file>

<file path=ppt/theme/theme5.xml><?xml version="1.0" encoding="utf-8"?>
<a:theme xmlns:a="http://schemas.openxmlformats.org/drawingml/2006/main" name="Jaun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E9B4509A-7593-49DE-82E1-7F9897BCBE41}"/>
    </a:ext>
  </a:extLst>
</a:theme>
</file>

<file path=ppt/theme/theme6.xml><?xml version="1.0" encoding="utf-8"?>
<a:theme xmlns:a="http://schemas.openxmlformats.org/drawingml/2006/main" name="Saumon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C885EFA7-2AB7-4E84-B5B8-CDAF1443D02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f659d8-58da-4900-9636-a5017f42565e" xsi:nil="true"/>
    <lcf76f155ced4ddcb4097134ff3c332f xmlns="0c66d737-02be-42f4-8ae4-40db55d8cf05">
      <Terms xmlns="http://schemas.microsoft.com/office/infopath/2007/PartnerControls"/>
    </lcf76f155ced4ddcb4097134ff3c332f>
    <_Flow_SignoffStatus xmlns="0c66d737-02be-42f4-8ae4-40db55d8cf05" xsi:nil="true"/>
    <Emplacement xmlns="0c66d737-02be-42f4-8ae4-40db55d8cf0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3045C14EB7E4B93C35448B16BBA33" ma:contentTypeVersion="22" ma:contentTypeDescription="Create a new document." ma:contentTypeScope="" ma:versionID="4397f8e9abce2243b388b5da5d27eec5">
  <xsd:schema xmlns:xsd="http://www.w3.org/2001/XMLSchema" xmlns:xs="http://www.w3.org/2001/XMLSchema" xmlns:p="http://schemas.microsoft.com/office/2006/metadata/properties" xmlns:ns2="cbf659d8-58da-4900-9636-a5017f42565e" xmlns:ns3="0c66d737-02be-42f4-8ae4-40db55d8cf05" targetNamespace="http://schemas.microsoft.com/office/2006/metadata/properties" ma:root="true" ma:fieldsID="492a4e61a7906d019bf31d4c59552c5c" ns2:_="" ns3:_="">
    <xsd:import namespace="cbf659d8-58da-4900-9636-a5017f42565e"/>
    <xsd:import namespace="0c66d737-02be-42f4-8ae4-40db55d8cf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Flow_SignoffStatus" minOccurs="0"/>
                <xsd:element ref="ns3:Emplacement" minOccurs="0"/>
                <xsd:element ref="ns3:b8af5aa6-bc61-4e7d-84a8-67b768f974b6CountryOrRegion" minOccurs="0"/>
                <xsd:element ref="ns3:b8af5aa6-bc61-4e7d-84a8-67b768f974b6State" minOccurs="0"/>
                <xsd:element ref="ns3:b8af5aa6-bc61-4e7d-84a8-67b768f974b6City" minOccurs="0"/>
                <xsd:element ref="ns3:b8af5aa6-bc61-4e7d-84a8-67b768f974b6PostalCode" minOccurs="0"/>
                <xsd:element ref="ns3:b8af5aa6-bc61-4e7d-84a8-67b768f974b6Street" minOccurs="0"/>
                <xsd:element ref="ns3:b8af5aa6-bc61-4e7d-84a8-67b768f974b6GeoLoc" minOccurs="0"/>
                <xsd:element ref="ns3:b8af5aa6-bc61-4e7d-84a8-67b768f974b6Disp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659d8-58da-4900-9636-a5017f4256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c3afce4-d27e-473c-96d9-fc27e811e0d2}" ma:internalName="TaxCatchAll" ma:showField="CatchAllData" ma:web="cbf659d8-58da-4900-9636-a5017f4256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6d737-02be-42f4-8ae4-40db55d8cf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39e7669-e24a-427e-aa37-af68326720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Emplacement" ma:index="22" nillable="true" ma:displayName="Emplacement" ma:format="Dropdown" ma:internalName="Emplacement">
      <xsd:simpleType>
        <xsd:restriction base="dms:Unknown"/>
      </xsd:simpleType>
    </xsd:element>
    <xsd:element name="b8af5aa6-bc61-4e7d-84a8-67b768f974b6CountryOrRegion" ma:index="23" nillable="true" ma:displayName="Emplacement : Pays/région" ma:internalName="CountryOrRegion" ma:readOnly="true">
      <xsd:simpleType>
        <xsd:restriction base="dms:Text"/>
      </xsd:simpleType>
    </xsd:element>
    <xsd:element name="b8af5aa6-bc61-4e7d-84a8-67b768f974b6State" ma:index="24" nillable="true" ma:displayName="Emplacement : État" ma:internalName="State" ma:readOnly="true">
      <xsd:simpleType>
        <xsd:restriction base="dms:Text"/>
      </xsd:simpleType>
    </xsd:element>
    <xsd:element name="b8af5aa6-bc61-4e7d-84a8-67b768f974b6City" ma:index="25" nillable="true" ma:displayName="Emplacement : Ville" ma:internalName="City" ma:readOnly="true">
      <xsd:simpleType>
        <xsd:restriction base="dms:Text"/>
      </xsd:simpleType>
    </xsd:element>
    <xsd:element name="b8af5aa6-bc61-4e7d-84a8-67b768f974b6PostalCode" ma:index="26" nillable="true" ma:displayName="Emplacement : Code postal" ma:internalName="PostalCode" ma:readOnly="true">
      <xsd:simpleType>
        <xsd:restriction base="dms:Text"/>
      </xsd:simpleType>
    </xsd:element>
    <xsd:element name="b8af5aa6-bc61-4e7d-84a8-67b768f974b6Street" ma:index="27" nillable="true" ma:displayName="Emplacement : Rue" ma:internalName="Street" ma:readOnly="true">
      <xsd:simpleType>
        <xsd:restriction base="dms:Text"/>
      </xsd:simpleType>
    </xsd:element>
    <xsd:element name="b8af5aa6-bc61-4e7d-84a8-67b768f974b6GeoLoc" ma:index="28" nillable="true" ma:displayName="Emplacement : Coordonnées" ma:internalName="GeoLoc" ma:readOnly="true">
      <xsd:simpleType>
        <xsd:restriction base="dms:Unknown"/>
      </xsd:simpleType>
    </xsd:element>
    <xsd:element name="b8af5aa6-bc61-4e7d-84a8-67b768f974b6DispName" ma:index="29" nillable="true" ma:displayName="Emplacement : nom" ma:internalName="DispNa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0025F-12D7-4643-8310-0BEAE48F2A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06361A-9136-4151-92A1-7BEDC48B7309}">
  <ds:schemaRefs>
    <ds:schemaRef ds:uri="0c66d737-02be-42f4-8ae4-40db55d8cf0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cbf659d8-58da-4900-9636-a5017f42565e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610D850-9B93-4FAA-987E-20B82CAD1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f659d8-58da-4900-9636-a5017f42565e"/>
    <ds:schemaRef ds:uri="0c66d737-02be-42f4-8ae4-40db55d8cf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Template_Quadratic_White_V4</Template>
  <TotalTime>6487</TotalTime>
  <Words>268</Words>
  <Application>Microsoft Office PowerPoint</Application>
  <PresentationFormat>Grand écran</PresentationFormat>
  <Paragraphs>67</Paragraphs>
  <Slides>16</Slides>
  <Notes>11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6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6" baseType="lpstr">
      <vt:lpstr>Arial</vt:lpstr>
      <vt:lpstr>Barlow</vt:lpstr>
      <vt:lpstr>Barlow Black</vt:lpstr>
      <vt:lpstr>Barlow ExtraBold</vt:lpstr>
      <vt:lpstr>Barlow Light</vt:lpstr>
      <vt:lpstr>Calibri</vt:lpstr>
      <vt:lpstr>CMBX12</vt:lpstr>
      <vt:lpstr>CMR10</vt:lpstr>
      <vt:lpstr>Courier New</vt:lpstr>
      <vt:lpstr>DHAJM M+ Gulliver</vt:lpstr>
      <vt:lpstr>Gill Sans</vt:lpstr>
      <vt:lpstr>Söhne</vt:lpstr>
      <vt:lpstr>Wingdings</vt:lpstr>
      <vt:lpstr>Titre de présentation</vt:lpstr>
      <vt:lpstr>Vert</vt:lpstr>
      <vt:lpstr>Mauve</vt:lpstr>
      <vt:lpstr>Bleu</vt:lpstr>
      <vt:lpstr>Jaune</vt:lpstr>
      <vt:lpstr>Saumon</vt:lpstr>
      <vt:lpstr>think-cell Slide</vt:lpstr>
      <vt:lpstr>Et si les données issues de jeux vidéo pouvaient permettre de dénicher la prochaine pépite du football ? ​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Ceci est la couverture de la présentation</dc:title>
  <dc:creator>Aymen  Bouhou</dc:creator>
  <cp:lastModifiedBy>Aymen  Bouhou</cp:lastModifiedBy>
  <cp:revision>12</cp:revision>
  <cp:lastPrinted>2022-09-02T06:26:00Z</cp:lastPrinted>
  <dcterms:created xsi:type="dcterms:W3CDTF">2023-04-20T07:30:32Z</dcterms:created>
  <dcterms:modified xsi:type="dcterms:W3CDTF">2023-05-09T12:56:09Z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0x0101008BC3045C14EB7E4B93C35448B16BBA33</vt:lpwstr>
  </property>
</Properties>
</file>